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77" r:id="rId6"/>
    <p:sldId id="258" r:id="rId7"/>
    <p:sldId id="290" r:id="rId8"/>
    <p:sldId id="264" r:id="rId9"/>
    <p:sldId id="293" r:id="rId10"/>
    <p:sldId id="262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3" r:id="rId29"/>
    <p:sldId id="318" r:id="rId30"/>
    <p:sldId id="311" r:id="rId31"/>
    <p:sldId id="314" r:id="rId32"/>
    <p:sldId id="317" r:id="rId33"/>
    <p:sldId id="312" r:id="rId34"/>
    <p:sldId id="315" r:id="rId35"/>
    <p:sldId id="316" r:id="rId36"/>
    <p:sldId id="292" r:id="rId37"/>
    <p:sldId id="319" r:id="rId38"/>
    <p:sldId id="320" r:id="rId39"/>
    <p:sldId id="27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79" d="100"/>
          <a:sy n="79" d="100"/>
        </p:scale>
        <p:origin x="773" y="8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FF83A-FE83-2F2C-7EA2-A18ED3AD4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F49E9-19B3-88F2-653E-A7EC3A364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E232DC-EDBB-0942-2085-717460B58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501E2-C121-8CA2-9DDD-06A93D4FF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1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2E75-4768-268D-CB2D-6CD0D3800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62372-44F4-84AF-5F74-117DF905B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9A8F4D-E3E2-9E5D-B929-10AEAAAFB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D8B-5807-9E24-FC6E-50C5D93E8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203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2555-7112-ABD5-B6C2-37BF7A4D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AFEC6-82D3-2B30-3657-C23566CEB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1934B-BF7C-3E4A-FCBE-04255594F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707A-2EB9-0943-740B-0FFD3256B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9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D89-99FF-39DE-48D5-ECD02B0F2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FDD832-5DD9-F37B-7070-4181EBAB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91A4F-414B-656B-6F43-6D96719F5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1F0B-C776-6E57-984D-B41B07962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9CFC5-6995-FDB4-ADC2-77AF4902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7BFF09-2B97-14DB-AC54-43853E03C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9BF206-BE19-D030-A73B-C9BE3C793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F7331-5DBA-6537-38C8-EB343A69A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0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5C884-AE06-7942-B5B2-A45A86859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F65CB-A6A2-3B04-B8A2-BF9DF219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9472E-5C58-DE3E-973E-F4542EC90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EAC91-4B67-18ED-D1BA-965526D14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437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00F70-D1DD-7338-C4C6-0D479DF6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A6F4-12AE-8343-18BA-C49A07DAF5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CC9F4-65C1-AC21-1ACC-E81E2BDB0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FA502-993E-2CAB-FCD2-1CC09EA3F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85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8CA52-4064-48D6-66AD-26A770DA1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9FF92C-C25C-7643-4C13-0A95263F4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FE44F-42D3-7911-9A88-24E74F55A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BEA50-2199-5C7F-98A1-FF5701F483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61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82AC2-8B5A-2F1F-2234-A52E85CB2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C13BF-34E4-7353-5C56-8CE0B1029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926B8-2E7C-E5C8-5C65-98D1B1F47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AA51C-E16E-F76A-464C-94F5FF02C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40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84D9F-D289-EF0F-6E3B-E2D851934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5EB01C-5BFC-58D8-865C-6554C4056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47016-E5B4-D576-AFBB-0EF2CAFBC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35093-A8CF-B103-2764-19D31706C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266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F89BB-F0E6-41BF-340A-E8843580B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8C1DA-2EBA-6A8B-D9D0-4F2870486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FCD4B-417B-E17D-3621-D1A3BD0C5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C7F7B-F035-DC80-0FBA-8EEFBD495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26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E4E21-9457-B515-D63E-23B83590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7B9BF-370C-D87F-F326-10BAEBEB8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D38E2-3883-67FC-E91D-C8AEC510B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08030-D7B8-C473-4013-56BA4E5BD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83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5D238-1009-E107-A2E4-C381AF0E3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25384-D573-9A3D-0290-927DB3BFC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F34FD-33E2-C0D1-CAF1-F7F27637F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9656E-DFFF-4421-4EF4-69849D25B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08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F1471-1FD9-DF65-40E4-E1489AE5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CAA3F2-2F9A-6C5E-34F4-1438D8A1E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0B6F7-0169-42BC-FEC5-CBF643128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96179-9E21-3A09-BBBE-E3AD41ACD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6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DE37C-6EB7-027C-938D-0164B22C3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43582-1657-349B-4496-B2344475C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91796-C31B-C39E-3D34-FC85FD02D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B6ABB-F12A-D3D7-00F8-3311E2A6F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31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9A012-B737-2714-259C-5CF12D0AA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314ED7-F939-E438-639F-A91600729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AB8C35-30A2-C4F9-0DCB-3D24FF11D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D8867-BC12-BF87-3285-752BFD874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68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FAD52-EAAA-1F83-155B-853A73A7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EAF07-CAAA-DBFC-254C-4E9797F80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BE3A4-9A22-FEF7-775C-694009BDB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99AA8-250E-F256-09F7-B8C17C1F4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2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6B89-758A-A8D6-A0DA-84083F38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4675E-E56E-522D-C084-73D130EA3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3F0F6-DF17-44E0-B762-D79255FCE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3D005-5D0D-523D-0E40-495EA4791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81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01B74-BB08-4BCE-DA16-1235C5D20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57516-99C5-845D-18E5-8FF6F590A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7F1EB-FA47-0557-86B5-2A037BC66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27387-700B-8926-B54F-44707AD3B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81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2454-D9A8-DE8B-8E00-1CB1DE9A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A808BD-7897-A627-3585-862B88E06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3AFD7-0912-F459-FD25-03E5FADBA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4E4E9-8532-BA78-96DC-D2C8ED9B8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1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8A958-37FC-349F-25E6-F5CB4EC7D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034C9B-E750-D228-4559-9E34F061A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7ABEB-54DF-7352-538B-529BD5B36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08A62-A7EE-8C6A-F353-BC18DA97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04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C0AFA-81A8-C6D7-0D6E-E5ED100B5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BB6B0-20CE-57FF-C215-29C09358E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36387-C071-2670-22A9-0E2C062DE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56970-2A85-72D7-1EB0-4F5A0A6BF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75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DE5C9-6B22-4513-B6BE-9CC981F4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535CE-6971-92E8-A56B-D4961E658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046B4-6C5F-7096-6CB8-5F60DC330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8EC67-FCA7-0027-58AF-46FB84787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79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8C4F-6BF1-59A7-F094-7A2616C1A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2AAD6-A280-A0C6-33CF-F87BFD53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BFD15-042E-6206-A558-E068E2C6A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BD67-CFDC-10AB-2A84-29B60DA3B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21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79AC-9EBE-F725-E9E7-D5C88C05B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18D81-B8E5-BD81-FAE2-D362DF7D5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DEDAE0-0FBB-800A-375D-14964CF5A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E2C04-AE95-7D67-7D17-118D28C9E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05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64C71-3427-E594-22C5-0F3924A84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887BF-8BBB-742C-A0E9-9ED5A6EBB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59C446-3C02-128E-20C6-825A06AB9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F7341-BF25-ED05-6B78-FF25AF843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9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7FDAD-0814-1914-6AFB-3D4844200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9BC3B-0177-EC67-4EC7-B5DF371EF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A5239-70D7-5867-D49B-08A61EEAD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23523-F459-080B-35A7-09DD28400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40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C2185-5DE1-A028-BF0D-8FE15745C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09ADE-A5FF-6AB6-B79C-17872C216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64FCA4-2EB4-58B9-2DC3-F14538AB0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2DCE0-D917-3F32-40B5-8C21567C6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4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Health-care analytics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55A1-1501-C545-382C-11528585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F4BF8CD0-7525-6E50-0DC7-D5E957C3F00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1120F0-126B-5C83-61D3-40C868A2F03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1809346"/>
            <a:ext cx="7615274" cy="4547004"/>
          </a:xfrm>
        </p:spPr>
        <p:txBody>
          <a:bodyPr>
            <a:normAutofit/>
          </a:bodyPr>
          <a:lstStyle/>
          <a:p>
            <a:r>
              <a:rPr lang="en-US" sz="2400" dirty="0"/>
              <a:t>I used a  right join to count the number of</a:t>
            </a:r>
          </a:p>
          <a:p>
            <a:pPr marL="0" indent="0">
              <a:buNone/>
            </a:pPr>
            <a:r>
              <a:rPr lang="en-US" sz="2400" dirty="0"/>
              <a:t>   diagnoses associated with each doctor.</a:t>
            </a:r>
          </a:p>
          <a:p>
            <a:endParaRPr lang="en-US" sz="2400" dirty="0"/>
          </a:p>
          <a:p>
            <a:r>
              <a:rPr lang="en-US" sz="2400" dirty="0"/>
              <a:t>And I included the doctor </a:t>
            </a:r>
            <a:r>
              <a:rPr lang="en-US" sz="2400" dirty="0" err="1"/>
              <a:t>name,specialization</a:t>
            </a:r>
            <a:r>
              <a:rPr lang="en-US" sz="2400" dirty="0"/>
              <a:t> and</a:t>
            </a:r>
          </a:p>
          <a:p>
            <a:pPr marL="0" indent="0">
              <a:buNone/>
            </a:pPr>
            <a:r>
              <a:rPr lang="en-US" sz="2400" dirty="0"/>
              <a:t>    total diagnoses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3BD89C1-D9A2-671E-14D8-E7DB33732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D34B8B-92B6-8BAE-B582-02AE8FC12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B57E4315-22BC-EC7C-527A-A91AE241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BC084E6-73A8-E008-4FDB-ABDC8E8F3F62}"/>
              </a:ext>
            </a:extLst>
          </p:cNvPr>
          <p:cNvSpPr txBox="1">
            <a:spLocks/>
          </p:cNvSpPr>
          <p:nvPr/>
        </p:nvSpPr>
        <p:spPr>
          <a:xfrm>
            <a:off x="3803953" y="700317"/>
            <a:ext cx="6594768" cy="863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>
                <a:solidFill>
                  <a:schemeClr val="tx2">
                    <a:lumMod val="50000"/>
                  </a:schemeClr>
                </a:solidFill>
              </a:rPr>
              <a:t>EXPLANATION:</a:t>
            </a:r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16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1781F-201B-7C3A-1225-D44D204F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97B07-0D39-E40E-B985-9F71A58D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25F9E2-DF69-A574-1BF2-1FD2F223A2AA}"/>
              </a:ext>
            </a:extLst>
          </p:cNvPr>
          <p:cNvSpPr txBox="1">
            <a:spLocks/>
          </p:cNvSpPr>
          <p:nvPr/>
        </p:nvSpPr>
        <p:spPr>
          <a:xfrm>
            <a:off x="432973" y="358878"/>
            <a:ext cx="7189823" cy="9257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RIGHT-join </a:t>
            </a:r>
          </a:p>
          <a:p>
            <a:pPr algn="ctr"/>
            <a:endParaRPr lang="en-US" sz="16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E74AC5-EE0A-73F9-6E4C-6ED1883D8AE8}"/>
              </a:ext>
            </a:extLst>
          </p:cNvPr>
          <p:cNvSpPr txBox="1">
            <a:spLocks/>
          </p:cNvSpPr>
          <p:nvPr/>
        </p:nvSpPr>
        <p:spPr>
          <a:xfrm>
            <a:off x="544734" y="1396181"/>
            <a:ext cx="6927782" cy="5102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E56A8-379E-7068-81C4-6CD2485D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4" y="1284611"/>
            <a:ext cx="7116168" cy="463932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9A58831-EE1A-B1A1-F3C8-9A04C65609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123064"/>
              </p:ext>
            </p:extLst>
          </p:nvPr>
        </p:nvGraphicFramePr>
        <p:xfrm>
          <a:off x="8175831" y="281210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685" progId="Package">
                  <p:embed/>
                </p:oleObj>
              </mc:Choice>
              <mc:Fallback>
                <p:oleObj name="Packager Shell Object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5831" y="281210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536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8CD3-6875-8E5D-B767-2C22DC02E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E04D-8068-9861-BFBC-8C515E57B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Task - 4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0B7C7C38-009F-A22D-22D9-8521DDAA55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B47C459-9FEB-8F0D-4D18-C3C210AC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AFBA52-521D-3FDE-F691-BA29D713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115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7F8DE-45F1-5241-5A27-2CBD82BF8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4E7F1D34-605A-F5F8-306B-E98242A2D9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41D479-23FE-1FE8-349A-F407CDEBF48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1848255"/>
            <a:ext cx="7615274" cy="4508095"/>
          </a:xfrm>
        </p:spPr>
        <p:txBody>
          <a:bodyPr>
            <a:normAutofit/>
          </a:bodyPr>
          <a:lstStyle/>
          <a:p>
            <a:r>
              <a:rPr lang="en-US" sz="2400" dirty="0"/>
              <a:t>Here I used a union to achieve a full join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It’s help identify the records present in one table</a:t>
            </a:r>
          </a:p>
          <a:p>
            <a:pPr marL="0" indent="0">
              <a:buNone/>
            </a:pPr>
            <a:r>
              <a:rPr lang="en-US" sz="2400" dirty="0"/>
              <a:t>    but missing in the other.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AE50061-6A06-2749-645D-864CA14CD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61908B-269C-ADDC-9DA9-64FEC592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9BBAE316-4CE1-7B73-1956-232095E2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368E0E4-B3A9-F170-5F33-59ABAB53BF39}"/>
              </a:ext>
            </a:extLst>
          </p:cNvPr>
          <p:cNvSpPr txBox="1">
            <a:spLocks/>
          </p:cNvSpPr>
          <p:nvPr/>
        </p:nvSpPr>
        <p:spPr>
          <a:xfrm>
            <a:off x="3803953" y="700317"/>
            <a:ext cx="6594768" cy="863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>
                <a:solidFill>
                  <a:schemeClr val="tx2">
                    <a:lumMod val="50000"/>
                  </a:schemeClr>
                </a:solidFill>
              </a:rPr>
              <a:t>EXPLANATION:</a:t>
            </a:r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2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D36CB-E0E0-D9E5-AE7E-C4595C6A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E6D95-6C82-403F-91DE-F29AFF1B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C10EC2D-4F50-34D3-22A3-C2F5657A9C1B}"/>
              </a:ext>
            </a:extLst>
          </p:cNvPr>
          <p:cNvSpPr txBox="1">
            <a:spLocks/>
          </p:cNvSpPr>
          <p:nvPr/>
        </p:nvSpPr>
        <p:spPr>
          <a:xfrm>
            <a:off x="432974" y="91441"/>
            <a:ext cx="6961788" cy="3962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full-join </a:t>
            </a:r>
          </a:p>
          <a:p>
            <a:pPr algn="ctr"/>
            <a:endParaRPr lang="en-US" sz="16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CE74080-19BD-1301-3BFE-555C1EE6C851}"/>
              </a:ext>
            </a:extLst>
          </p:cNvPr>
          <p:cNvSpPr txBox="1">
            <a:spLocks/>
          </p:cNvSpPr>
          <p:nvPr/>
        </p:nvSpPr>
        <p:spPr>
          <a:xfrm>
            <a:off x="544734" y="1396181"/>
            <a:ext cx="6927782" cy="5102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238B-D8AF-E254-21B1-7B601595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3" y="487681"/>
            <a:ext cx="6961788" cy="6116319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179B291-3276-8188-8F46-8EA16E3481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385183"/>
              </p:ext>
            </p:extLst>
          </p:nvPr>
        </p:nvGraphicFramePr>
        <p:xfrm>
          <a:off x="8130810" y="26368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685" progId="Package">
                  <p:embed/>
                </p:oleObj>
              </mc:Choice>
              <mc:Fallback>
                <p:oleObj name="Packager Shell Object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0810" y="26368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67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5A3B2-A83E-AFA7-A0EB-180765C76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2AEFB-63BA-8FA4-F5DF-8F23DA73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Task - 5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23C52EAC-7813-9D20-CD5D-A44F7BDF88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2C14808-2D0D-8804-2D77-E2FA037CA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6B2660-3175-0A97-9213-77DB705DE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4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B7B5C-DE95-226E-8A81-F17A8668D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1B43D537-48F4-A7DD-3A09-81BEE152EF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72B4C7-6D70-3CCC-002A-22505593827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1712068"/>
            <a:ext cx="7615274" cy="4644282"/>
          </a:xfrm>
        </p:spPr>
        <p:txBody>
          <a:bodyPr>
            <a:normAutofit/>
          </a:bodyPr>
          <a:lstStyle/>
          <a:p>
            <a:r>
              <a:rPr lang="en-US" sz="2400" dirty="0"/>
              <a:t>Here I used a </a:t>
            </a:r>
            <a:r>
              <a:rPr lang="en-US" sz="2400" dirty="0" err="1"/>
              <a:t>Dense_rank</a:t>
            </a:r>
            <a:r>
              <a:rPr lang="en-US" sz="2400" dirty="0"/>
              <a:t>() to rank patients based</a:t>
            </a:r>
          </a:p>
          <a:p>
            <a:pPr marL="0" indent="0">
              <a:buNone/>
            </a:pPr>
            <a:r>
              <a:rPr lang="en-US" sz="2400" dirty="0"/>
              <a:t>    on how frequently  they met a doctor.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Helping doctor to identify frequent visitors.</a:t>
            </a:r>
          </a:p>
          <a:p>
            <a:endParaRPr lang="en-US" sz="2400" dirty="0"/>
          </a:p>
          <a:p>
            <a:r>
              <a:rPr lang="en-US" sz="2400" dirty="0"/>
              <a:t>In second query we can see the total patients</a:t>
            </a:r>
          </a:p>
          <a:p>
            <a:pPr marL="0" indent="0">
              <a:buNone/>
            </a:pPr>
            <a:r>
              <a:rPr lang="en-US" sz="2400" dirty="0"/>
              <a:t>    attend by the doctor.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5B8286F-A387-BF94-519C-E78920CE7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016E15-E94D-C97E-27B7-F0C385967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A1B04C65-567A-EF09-0465-37C81D90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C30D04A-038C-90DE-E3C7-3A85A08DA4FE}"/>
              </a:ext>
            </a:extLst>
          </p:cNvPr>
          <p:cNvSpPr txBox="1">
            <a:spLocks/>
          </p:cNvSpPr>
          <p:nvPr/>
        </p:nvSpPr>
        <p:spPr>
          <a:xfrm>
            <a:off x="3803953" y="700317"/>
            <a:ext cx="6594768" cy="863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>
                <a:solidFill>
                  <a:schemeClr val="tx2">
                    <a:lumMod val="50000"/>
                  </a:schemeClr>
                </a:solidFill>
              </a:rPr>
              <a:t>EXPLANATION:</a:t>
            </a:r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5C805-682C-4E39-C878-B0633006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B3D13-074A-F3CF-1E9D-10DD795B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FDF770-9239-F24A-9389-D97AAB00E6CD}"/>
              </a:ext>
            </a:extLst>
          </p:cNvPr>
          <p:cNvSpPr txBox="1">
            <a:spLocks/>
          </p:cNvSpPr>
          <p:nvPr/>
        </p:nvSpPr>
        <p:spPr>
          <a:xfrm>
            <a:off x="432974" y="111760"/>
            <a:ext cx="6961788" cy="507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WINDOWS - FUNCTION </a:t>
            </a:r>
          </a:p>
          <a:p>
            <a:pPr algn="ctr"/>
            <a:endParaRPr lang="en-US" sz="16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27FFBE-8054-16C0-3BB5-9480F4AA7019}"/>
              </a:ext>
            </a:extLst>
          </p:cNvPr>
          <p:cNvSpPr txBox="1">
            <a:spLocks/>
          </p:cNvSpPr>
          <p:nvPr/>
        </p:nvSpPr>
        <p:spPr>
          <a:xfrm>
            <a:off x="544734" y="1396181"/>
            <a:ext cx="6927782" cy="5102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D7FAD-52ED-CE5A-E11E-2779E5889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6" y="711199"/>
            <a:ext cx="7832524" cy="5787923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546CE10-6078-97F4-8C3C-587C3A76E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910763"/>
              </p:ext>
            </p:extLst>
          </p:nvPr>
        </p:nvGraphicFramePr>
        <p:xfrm>
          <a:off x="8170967" y="26368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685" progId="Package">
                  <p:embed/>
                </p:oleObj>
              </mc:Choice>
              <mc:Fallback>
                <p:oleObj name="Packager Shell Object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0967" y="26368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60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DFE2D-06DA-95B6-5801-C7A3EB68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0743-BAB8-C466-0E2A-DBB9D2335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Task - 6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3ED47FFD-4B72-03E1-3013-027D0DC2EE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4A6CD44-6042-2DD8-84F1-3E5E5327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A45B84-6E86-FB8B-3153-3896E798A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14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68D8B-A633-8A92-F4B2-B5E24CCE2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6172BFBE-72BD-6FE7-0F1F-E5FB849FA1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4CB27-0DD1-60DD-570E-D6957F83F1C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1682885"/>
            <a:ext cx="7615274" cy="4673465"/>
          </a:xfrm>
        </p:spPr>
        <p:txBody>
          <a:bodyPr>
            <a:normAutofit/>
          </a:bodyPr>
          <a:lstStyle/>
          <a:p>
            <a:r>
              <a:rPr lang="en-US" sz="2400" dirty="0"/>
              <a:t>This query classifies patients into four age groups: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MINOR</a:t>
            </a:r>
            <a:r>
              <a:rPr lang="en-US" sz="2400" dirty="0"/>
              <a:t> (age &lt; 18)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YOUNG</a:t>
            </a:r>
            <a:r>
              <a:rPr lang="en-US" sz="2400" dirty="0"/>
              <a:t> (age 18–30)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YOUNG OLD</a:t>
            </a:r>
            <a:r>
              <a:rPr lang="en-US" sz="2400" dirty="0"/>
              <a:t> (age 31–50)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GETTING OLD</a:t>
            </a:r>
            <a:r>
              <a:rPr lang="en-US" sz="2400" dirty="0"/>
              <a:t> (age &gt; 50)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Then I used a count() function to calculate the total number.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1AD6C3-02F9-F0EF-3361-0E3C9EC35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6280E2-872E-D1BF-D285-BBA9A3F30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ADF54C7-EAD5-D4F0-CDB7-28FFB11E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CC55EEB-AFE1-3152-DED1-DB3C645FE75A}"/>
              </a:ext>
            </a:extLst>
          </p:cNvPr>
          <p:cNvSpPr txBox="1">
            <a:spLocks/>
          </p:cNvSpPr>
          <p:nvPr/>
        </p:nvSpPr>
        <p:spPr>
          <a:xfrm>
            <a:off x="3803953" y="700317"/>
            <a:ext cx="6594768" cy="863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>
                <a:solidFill>
                  <a:schemeClr val="tx2">
                    <a:lumMod val="50000"/>
                  </a:schemeClr>
                </a:solidFill>
              </a:rPr>
              <a:t>EXPLANATION:</a:t>
            </a:r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3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2"/>
            <a:ext cx="6343650" cy="80595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1235414"/>
            <a:ext cx="4370657" cy="5120935"/>
          </a:xfrm>
        </p:spPr>
        <p:txBody>
          <a:bodyPr>
            <a:normAutofit fontScale="92500"/>
          </a:bodyPr>
          <a:lstStyle/>
          <a:p>
            <a:r>
              <a:rPr lang="en-US" dirty="0"/>
              <a:t>  1. Inner Join</a:t>
            </a:r>
          </a:p>
          <a:p>
            <a:r>
              <a:rPr lang="en-US" dirty="0"/>
              <a:t>  2. Left Join with Null Handling</a:t>
            </a:r>
          </a:p>
          <a:p>
            <a:r>
              <a:rPr lang="en-US" dirty="0"/>
              <a:t>  3.</a:t>
            </a:r>
            <a:r>
              <a:rPr lang="en-IN" dirty="0"/>
              <a:t> Right Join &amp; Aggregation</a:t>
            </a:r>
            <a:endParaRPr lang="en-US" dirty="0"/>
          </a:p>
          <a:p>
            <a:r>
              <a:rPr lang="en-US" dirty="0"/>
              <a:t>  4. Full Join </a:t>
            </a:r>
          </a:p>
          <a:p>
            <a:r>
              <a:rPr lang="en-US" dirty="0"/>
              <a:t>  5. Windows Function</a:t>
            </a:r>
          </a:p>
          <a:p>
            <a:r>
              <a:rPr lang="en-US" dirty="0"/>
              <a:t>  6. Conditional Expressions</a:t>
            </a:r>
          </a:p>
          <a:p>
            <a:r>
              <a:rPr lang="en-US" dirty="0"/>
              <a:t>  7. Numeric &amp; String Functions</a:t>
            </a:r>
          </a:p>
          <a:p>
            <a:r>
              <a:rPr lang="en-US" dirty="0"/>
              <a:t>  8. Subqueries</a:t>
            </a:r>
          </a:p>
          <a:p>
            <a:r>
              <a:rPr lang="en-US" dirty="0"/>
              <a:t>  9. Date &amp; Time Function</a:t>
            </a:r>
          </a:p>
          <a:p>
            <a:r>
              <a:rPr lang="en-US" dirty="0"/>
              <a:t>10. Complex Join &amp; Aggregation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F7F5D-297B-BDB7-32EC-A0E8E95DD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EB1E6-2C6A-8C3E-4C36-1804B357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3DC252-246B-17CE-7BB8-0B0D5D4AB6DE}"/>
              </a:ext>
            </a:extLst>
          </p:cNvPr>
          <p:cNvSpPr txBox="1">
            <a:spLocks/>
          </p:cNvSpPr>
          <p:nvPr/>
        </p:nvSpPr>
        <p:spPr>
          <a:xfrm>
            <a:off x="510728" y="358878"/>
            <a:ext cx="6961788" cy="507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Conditional - expressions </a:t>
            </a:r>
          </a:p>
          <a:p>
            <a:pPr algn="ctr"/>
            <a:endParaRPr lang="en-US" sz="16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516843D-8A76-6AF8-1670-9BA31FBDD2C4}"/>
              </a:ext>
            </a:extLst>
          </p:cNvPr>
          <p:cNvSpPr txBox="1">
            <a:spLocks/>
          </p:cNvSpPr>
          <p:nvPr/>
        </p:nvSpPr>
        <p:spPr>
          <a:xfrm>
            <a:off x="544734" y="1396181"/>
            <a:ext cx="6927782" cy="5102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4FCD3-EC07-36CA-2B8B-48E3FCC5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80" y="1218354"/>
            <a:ext cx="6887536" cy="5102941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BDCA5D-B60A-5C4E-9CB1-A32CC5F81C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568366"/>
              </p:ext>
            </p:extLst>
          </p:nvPr>
        </p:nvGraphicFramePr>
        <p:xfrm>
          <a:off x="8243925" y="26368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685" progId="Package">
                  <p:embed/>
                </p:oleObj>
              </mc:Choice>
              <mc:Fallback>
                <p:oleObj name="Packager Shell Object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43925" y="26368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2196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80E9F-64DF-D760-A484-33B128C0D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B945-2612-8108-8612-ED7FC4357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Task - 7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C1B94572-BB89-FB1B-0F98-B295850C98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CF38DA2-C956-64B2-00D9-5AADCFD3A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0365E4-9CFB-7CEC-43C0-13CD49F23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2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9756-1008-2817-2828-CDFAAFED4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BCF4E611-85F7-D439-6091-2E5CDDD15B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BE70E4-65C5-ED6C-7376-AE23BB6D0AF7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95379" y="1780163"/>
            <a:ext cx="7615274" cy="46102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Converts the patient's name to uppercase.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Filters patients whose contact numbers end with</a:t>
            </a:r>
          </a:p>
          <a:p>
            <a:pPr marL="0" indent="0">
              <a:buNone/>
            </a:pPr>
            <a:r>
              <a:rPr lang="en-US" sz="2400" dirty="0"/>
              <a:t>    "1234".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02231AD-B526-2C8E-A5F8-AB7B4CBDC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504E73-82B1-AAD7-C942-57B11BBD9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7B4F250-CBC7-341B-6B4B-C40D0493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ECA571E-7FE2-9F06-92C4-2DEAD352FFA2}"/>
              </a:ext>
            </a:extLst>
          </p:cNvPr>
          <p:cNvSpPr txBox="1">
            <a:spLocks/>
          </p:cNvSpPr>
          <p:nvPr/>
        </p:nvSpPr>
        <p:spPr>
          <a:xfrm>
            <a:off x="3803953" y="700317"/>
            <a:ext cx="6594768" cy="863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>
                <a:solidFill>
                  <a:schemeClr val="tx2">
                    <a:lumMod val="50000"/>
                  </a:schemeClr>
                </a:solidFill>
              </a:rPr>
              <a:t>EXPLANATION:</a:t>
            </a:r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0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376CB-6473-11E3-53F5-15D0D5BB1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2B449-2B03-C0ED-BA1C-03CC58E4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FA02843-8201-D8F5-8FAD-152E6EB0396D}"/>
              </a:ext>
            </a:extLst>
          </p:cNvPr>
          <p:cNvSpPr txBox="1">
            <a:spLocks/>
          </p:cNvSpPr>
          <p:nvPr/>
        </p:nvSpPr>
        <p:spPr>
          <a:xfrm>
            <a:off x="510728" y="358878"/>
            <a:ext cx="6961788" cy="507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Numeric &amp; string function</a:t>
            </a:r>
          </a:p>
          <a:p>
            <a:pPr algn="ctr"/>
            <a:endParaRPr lang="en-US" sz="16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2ACC698-E666-553C-A197-3F98C15FFF8F}"/>
              </a:ext>
            </a:extLst>
          </p:cNvPr>
          <p:cNvSpPr txBox="1">
            <a:spLocks/>
          </p:cNvSpPr>
          <p:nvPr/>
        </p:nvSpPr>
        <p:spPr>
          <a:xfrm>
            <a:off x="544734" y="1396181"/>
            <a:ext cx="6927782" cy="5102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58C53-DA34-A063-4C09-FAC46DBD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28" y="1866682"/>
            <a:ext cx="7268589" cy="3124636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B9EFFC8-0AA1-E751-855C-FA874F2A2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19162"/>
              </p:ext>
            </p:extLst>
          </p:nvPr>
        </p:nvGraphicFramePr>
        <p:xfrm>
          <a:off x="8148968" y="277302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685" progId="Package">
                  <p:embed/>
                </p:oleObj>
              </mc:Choice>
              <mc:Fallback>
                <p:oleObj name="Packager Shell Object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48968" y="277302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5632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589C1-0015-D062-25C1-AC90B3653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EB65-225A-98CE-7522-C18DF312F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Task - 8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731E7A8-CA78-3E57-3593-0468C3F74F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A7AE27E-3570-435E-CF4B-89DA98FB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420B0B-B0D1-64FD-2F4A-267582F1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867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1D4DB-973C-D048-2F57-01743200F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68B7BDAE-DA7F-B0A0-8130-E864FCDAA9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36EF5A-5203-2317-5164-1D8BFDE2047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95379" y="1780163"/>
            <a:ext cx="7615274" cy="46102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Finding the patients who were prescribed only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b="1" dirty="0"/>
              <a:t>Insulin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Here I used  </a:t>
            </a:r>
            <a:r>
              <a:rPr lang="en-IN" sz="2400" b="1" dirty="0"/>
              <a:t>subqueries</a:t>
            </a:r>
            <a:r>
              <a:rPr lang="en-IN" sz="2400" dirty="0"/>
              <a:t> for filtering.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Joining the patients, diagnoses, and medications</a:t>
            </a:r>
          </a:p>
          <a:p>
            <a:pPr marL="0" indent="0">
              <a:buNone/>
            </a:pPr>
            <a:r>
              <a:rPr lang="en-IN" sz="2400" dirty="0"/>
              <a:t>    tables.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US" sz="2400" dirty="0"/>
              <a:t>Filtering the patients whose only prescribed</a:t>
            </a:r>
          </a:p>
          <a:p>
            <a:pPr marL="0" indent="0">
              <a:buNone/>
            </a:pPr>
            <a:r>
              <a:rPr lang="en-US" sz="2400" dirty="0"/>
              <a:t>    medication is </a:t>
            </a:r>
            <a:r>
              <a:rPr lang="en-US" sz="2400" b="1" dirty="0"/>
              <a:t>"Insulin“ </a:t>
            </a:r>
            <a:r>
              <a:rPr lang="en-US" sz="2400" dirty="0"/>
              <a:t>using subquery.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A5583E9-4353-7EF8-2F73-D33CE1F74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7DEB1F-C9E7-F8F6-483A-D9751B2C2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C8B4A4D-2ECF-1CDD-A754-6F4F656F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93D381D-A45D-2174-D526-7562D4A8E63A}"/>
              </a:ext>
            </a:extLst>
          </p:cNvPr>
          <p:cNvSpPr txBox="1">
            <a:spLocks/>
          </p:cNvSpPr>
          <p:nvPr/>
        </p:nvSpPr>
        <p:spPr>
          <a:xfrm>
            <a:off x="3803953" y="700317"/>
            <a:ext cx="6594768" cy="863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>
                <a:solidFill>
                  <a:schemeClr val="tx2">
                    <a:lumMod val="50000"/>
                  </a:schemeClr>
                </a:solidFill>
              </a:rPr>
              <a:t>EXPLANATION:</a:t>
            </a:r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58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B8094-BE62-B1FF-2C40-875E9F9B3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C0C64-AB19-F845-2927-EB53115E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B3C95C7-2F99-1D21-A6B9-13D2813A1359}"/>
              </a:ext>
            </a:extLst>
          </p:cNvPr>
          <p:cNvSpPr txBox="1">
            <a:spLocks/>
          </p:cNvSpPr>
          <p:nvPr/>
        </p:nvSpPr>
        <p:spPr>
          <a:xfrm>
            <a:off x="510728" y="358878"/>
            <a:ext cx="6961788" cy="507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SUBQUERIES</a:t>
            </a:r>
          </a:p>
          <a:p>
            <a:pPr algn="ctr"/>
            <a:endParaRPr lang="en-US" sz="16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9B5C71-68AD-6C71-FF43-52C72F99FA53}"/>
              </a:ext>
            </a:extLst>
          </p:cNvPr>
          <p:cNvSpPr txBox="1">
            <a:spLocks/>
          </p:cNvSpPr>
          <p:nvPr/>
        </p:nvSpPr>
        <p:spPr>
          <a:xfrm>
            <a:off x="544734" y="1396181"/>
            <a:ext cx="6927782" cy="5102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9FB3A-4B01-F0C8-2D30-39D7C78A4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4" y="1606387"/>
            <a:ext cx="6935168" cy="4267796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48D650-E7AB-25C4-0BA4-18762F06F0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841556"/>
              </p:ext>
            </p:extLst>
          </p:nvPr>
        </p:nvGraphicFramePr>
        <p:xfrm>
          <a:off x="8158264" y="26368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685" progId="Package">
                  <p:embed/>
                </p:oleObj>
              </mc:Choice>
              <mc:Fallback>
                <p:oleObj name="Packager Shell Object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58264" y="26368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0901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2AFD-6FC6-E3A4-C3E1-2C74E835F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A6A4-9EA0-9DAE-2A62-E17D439E5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Task - 9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8923379F-FF01-9A14-A6D9-038DD23898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C5888D2-C823-2B11-2904-7625CB39D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FF07C3-BB75-695C-81C1-4EC5A8079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054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85BD7-42EE-241B-8F7F-3E41A76ED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3A3917A1-AE85-BCBE-9BFD-F720D77F0C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919339-5E35-AFE9-C8FB-D538F8D8B99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95379" y="1780163"/>
            <a:ext cx="7615274" cy="46102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Calculating the average number of days a</a:t>
            </a:r>
          </a:p>
          <a:p>
            <a:pPr marL="0" indent="0">
              <a:buNone/>
            </a:pPr>
            <a:r>
              <a:rPr lang="en-US" sz="2400" dirty="0"/>
              <a:t>    medication was prescribed for each diagnosis.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It helped to  identify how long different medications are prescribed for specific diagnoses.</a:t>
            </a:r>
          </a:p>
          <a:p>
            <a:endParaRPr lang="en-US" sz="2400" dirty="0"/>
          </a:p>
          <a:p>
            <a:r>
              <a:rPr lang="en-US" sz="2400" dirty="0"/>
              <a:t>Here I used a DATEDIFF() function to get a duration in days.</a:t>
            </a:r>
          </a:p>
          <a:p>
            <a:endParaRPr lang="en-US" sz="24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FEABCCC-6C56-B13E-E043-AA4015C49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BF6FC6-7BA0-0336-D2B5-C4EA9915C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E0F3547F-F1CA-820F-7EDD-370FD6B6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978180E-18C7-7FBB-F4D8-6EB78F6490F6}"/>
              </a:ext>
            </a:extLst>
          </p:cNvPr>
          <p:cNvSpPr txBox="1">
            <a:spLocks/>
          </p:cNvSpPr>
          <p:nvPr/>
        </p:nvSpPr>
        <p:spPr>
          <a:xfrm>
            <a:off x="3803953" y="700317"/>
            <a:ext cx="6594768" cy="863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>
                <a:solidFill>
                  <a:schemeClr val="tx2">
                    <a:lumMod val="50000"/>
                  </a:schemeClr>
                </a:solidFill>
              </a:rPr>
              <a:t>EXPLANATION:</a:t>
            </a:r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03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A45C4-9CC8-BDF6-4E8C-80BF10325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23510-BE34-146C-5DF4-6399E483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C9FEE7-598E-0FEF-B2A8-A39865892538}"/>
              </a:ext>
            </a:extLst>
          </p:cNvPr>
          <p:cNvSpPr txBox="1">
            <a:spLocks/>
          </p:cNvSpPr>
          <p:nvPr/>
        </p:nvSpPr>
        <p:spPr>
          <a:xfrm>
            <a:off x="510728" y="358878"/>
            <a:ext cx="6961788" cy="507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Date &amp; time function</a:t>
            </a:r>
          </a:p>
          <a:p>
            <a:pPr algn="ctr"/>
            <a:endParaRPr lang="en-US" sz="16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317599-5826-5CE5-361B-3428AB75DFEB}"/>
              </a:ext>
            </a:extLst>
          </p:cNvPr>
          <p:cNvSpPr txBox="1">
            <a:spLocks/>
          </p:cNvSpPr>
          <p:nvPr/>
        </p:nvSpPr>
        <p:spPr>
          <a:xfrm>
            <a:off x="544734" y="1396181"/>
            <a:ext cx="6927782" cy="5102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70C85-8973-E906-81D1-27F978E5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3" y="1638050"/>
            <a:ext cx="6868484" cy="4237456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FC88C7-A903-32F0-FBE1-2310289D5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832226"/>
              </p:ext>
            </p:extLst>
          </p:nvPr>
        </p:nvGraphicFramePr>
        <p:xfrm>
          <a:off x="8206902" y="26368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685" progId="Package">
                  <p:embed/>
                </p:oleObj>
              </mc:Choice>
              <mc:Fallback>
                <p:oleObj name="Packager Shell Object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6902" y="26368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063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Task - 1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CC34C-7549-41A1-8351-F6BA259FE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7F82-6014-E003-87D7-3D58F8AB2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Task - 10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00C86155-5FD5-8FD4-2783-BB4C02A6BF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73EFFA6-65B2-2546-5E0C-96F5A7A09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43CC5C-304C-AC37-E342-5153101C6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962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66F74-D4CD-E83D-7D59-21937F0AE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48444456-0A97-BA4F-9B2C-EF2CCF9923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54D56E-F420-9991-FBE6-1498576CA8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95379" y="1780163"/>
            <a:ext cx="7615274" cy="46102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 this task I Identify the doctor who has attended</a:t>
            </a:r>
          </a:p>
          <a:p>
            <a:pPr marL="0" indent="0">
              <a:buNone/>
            </a:pPr>
            <a:r>
              <a:rPr lang="en-US" sz="2400" dirty="0"/>
              <a:t>    the highest number of unique patients by using</a:t>
            </a:r>
          </a:p>
          <a:p>
            <a:pPr marL="0" indent="0">
              <a:buNone/>
            </a:pPr>
            <a:r>
              <a:rPr lang="en-US" sz="2400" dirty="0"/>
              <a:t>    count(distinct) function.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Then I added a doctor name and their</a:t>
            </a:r>
          </a:p>
          <a:p>
            <a:pPr marL="0" indent="0">
              <a:buNone/>
            </a:pPr>
            <a:r>
              <a:rPr lang="en-US" sz="2400" dirty="0"/>
              <a:t>    specialization and their unique count also.</a:t>
            </a:r>
          </a:p>
          <a:p>
            <a:endParaRPr lang="en-US" sz="24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10ECDAC-17FA-1038-F4EA-D30E4B570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93861A-98DC-7786-8CB4-107811037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E1CDC381-1E89-FF70-205C-E099377D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1D5E934-F8CF-8714-30AB-B493FBC0502A}"/>
              </a:ext>
            </a:extLst>
          </p:cNvPr>
          <p:cNvSpPr txBox="1">
            <a:spLocks/>
          </p:cNvSpPr>
          <p:nvPr/>
        </p:nvSpPr>
        <p:spPr>
          <a:xfrm>
            <a:off x="3803953" y="700317"/>
            <a:ext cx="6594768" cy="863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>
                <a:solidFill>
                  <a:schemeClr val="tx2">
                    <a:lumMod val="50000"/>
                  </a:schemeClr>
                </a:solidFill>
              </a:rPr>
              <a:t>EXPLANATION:</a:t>
            </a:r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4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F11FA-8CA6-0E7A-00C9-97C28BFE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932A8-4A0E-028C-81EF-CCA28E6B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6D233DE-02B4-4D95-CC5F-C4D556AD2D20}"/>
              </a:ext>
            </a:extLst>
          </p:cNvPr>
          <p:cNvSpPr txBox="1">
            <a:spLocks/>
          </p:cNvSpPr>
          <p:nvPr/>
        </p:nvSpPr>
        <p:spPr>
          <a:xfrm>
            <a:off x="510728" y="358878"/>
            <a:ext cx="6961788" cy="507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Complex joins &amp; aggregation</a:t>
            </a:r>
          </a:p>
          <a:p>
            <a:pPr algn="ctr"/>
            <a:endParaRPr lang="en-US" sz="16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3DA512-FB97-80FE-780B-36709C944B6E}"/>
              </a:ext>
            </a:extLst>
          </p:cNvPr>
          <p:cNvSpPr txBox="1">
            <a:spLocks/>
          </p:cNvSpPr>
          <p:nvPr/>
        </p:nvSpPr>
        <p:spPr>
          <a:xfrm>
            <a:off x="544734" y="1396181"/>
            <a:ext cx="6927782" cy="5102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D693A-7EDE-1D2A-6595-4E4D3F459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6" y="1895261"/>
            <a:ext cx="6868484" cy="306747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6C68A8-6EBD-5EC5-FF95-30324C349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90924"/>
              </p:ext>
            </p:extLst>
          </p:nvPr>
        </p:nvGraphicFramePr>
        <p:xfrm>
          <a:off x="8148536" y="26368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685" progId="Package">
                  <p:embed/>
                </p:oleObj>
              </mc:Choice>
              <mc:Fallback>
                <p:oleObj name="Packager Shell Object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48536" y="26368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9377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pPr algn="ctr"/>
            <a:r>
              <a:rPr lang="en-US" dirty="0"/>
              <a:t>Top 10 doctors​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1" y="2996120"/>
            <a:ext cx="3868366" cy="132556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From this task this are the top 10 </a:t>
            </a:r>
          </a:p>
          <a:p>
            <a:pPr marL="0" indent="0">
              <a:buNone/>
            </a:pPr>
            <a:r>
              <a:rPr lang="en-US" b="1" dirty="0"/>
              <a:t>doctors who perform actively.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1" name="Table Placeholder 10">
            <a:extLst>
              <a:ext uri="{FF2B5EF4-FFF2-40B4-BE49-F238E27FC236}">
                <a16:creationId xmlns:a16="http://schemas.microsoft.com/office/drawing/2014/main" id="{4D14305C-9BE1-4D9D-2F1D-7C20C0F7FE7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435451103"/>
              </p:ext>
            </p:extLst>
          </p:nvPr>
        </p:nvGraphicFramePr>
        <p:xfrm>
          <a:off x="4776279" y="1980153"/>
          <a:ext cx="7120648" cy="4617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780162">
                  <a:extLst>
                    <a:ext uri="{9D8B030D-6E8A-4147-A177-3AD203B41FA5}">
                      <a16:colId xmlns:a16="http://schemas.microsoft.com/office/drawing/2014/main" val="3693002225"/>
                    </a:ext>
                  </a:extLst>
                </a:gridCol>
                <a:gridCol w="1780162">
                  <a:extLst>
                    <a:ext uri="{9D8B030D-6E8A-4147-A177-3AD203B41FA5}">
                      <a16:colId xmlns:a16="http://schemas.microsoft.com/office/drawing/2014/main" val="4009491334"/>
                    </a:ext>
                  </a:extLst>
                </a:gridCol>
                <a:gridCol w="1780162">
                  <a:extLst>
                    <a:ext uri="{9D8B030D-6E8A-4147-A177-3AD203B41FA5}">
                      <a16:colId xmlns:a16="http://schemas.microsoft.com/office/drawing/2014/main" val="654512497"/>
                    </a:ext>
                  </a:extLst>
                </a:gridCol>
                <a:gridCol w="1780162">
                  <a:extLst>
                    <a:ext uri="{9D8B030D-6E8A-4147-A177-3AD203B41FA5}">
                      <a16:colId xmlns:a16="http://schemas.microsoft.com/office/drawing/2014/main" val="2636550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Doctor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count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Doctor_37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General Medicine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06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Doctor_225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Orthopedics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829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Doctor_209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General Medicine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2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Doctor_300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Orthopedics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32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Doctor_35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Neurology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94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Doctor_17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Pediatrics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70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Doctor_12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Pediatrics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47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Doctor_143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Pediatrics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89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Doctor_13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Orthopedics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62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Doctor_16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Pediatrics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319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6881F-7257-2F91-C712-FC4BE884B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8C11-2598-DB4F-5768-7707DE1E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pPr algn="ctr"/>
            <a:r>
              <a:rPr lang="en-US" dirty="0"/>
              <a:t>Top 10 patients​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1197F7-3E05-F3DE-D026-9146BE356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1" y="2996120"/>
            <a:ext cx="3868366" cy="132556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From this task this are the top 10 </a:t>
            </a:r>
          </a:p>
          <a:p>
            <a:pPr marL="0" indent="0">
              <a:buNone/>
            </a:pPr>
            <a:r>
              <a:rPr lang="en-US" b="1" dirty="0"/>
              <a:t>patients who visit actively.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E5C57-6767-09C6-74A6-F92C6B93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8A298CD7-3BF2-7FB9-3AB8-2E5B64B5D452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510885091"/>
              </p:ext>
            </p:extLst>
          </p:nvPr>
        </p:nvGraphicFramePr>
        <p:xfrm>
          <a:off x="4786008" y="2459672"/>
          <a:ext cx="6770452" cy="40792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2613">
                  <a:extLst>
                    <a:ext uri="{9D8B030D-6E8A-4147-A177-3AD203B41FA5}">
                      <a16:colId xmlns:a16="http://schemas.microsoft.com/office/drawing/2014/main" val="1588369438"/>
                    </a:ext>
                  </a:extLst>
                </a:gridCol>
                <a:gridCol w="1692613">
                  <a:extLst>
                    <a:ext uri="{9D8B030D-6E8A-4147-A177-3AD203B41FA5}">
                      <a16:colId xmlns:a16="http://schemas.microsoft.com/office/drawing/2014/main" val="1191541430"/>
                    </a:ext>
                  </a:extLst>
                </a:gridCol>
                <a:gridCol w="1692613">
                  <a:extLst>
                    <a:ext uri="{9D8B030D-6E8A-4147-A177-3AD203B41FA5}">
                      <a16:colId xmlns:a16="http://schemas.microsoft.com/office/drawing/2014/main" val="820685082"/>
                    </a:ext>
                  </a:extLst>
                </a:gridCol>
                <a:gridCol w="1692613">
                  <a:extLst>
                    <a:ext uri="{9D8B030D-6E8A-4147-A177-3AD203B41FA5}">
                      <a16:colId xmlns:a16="http://schemas.microsoft.com/office/drawing/2014/main" val="2017131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Visits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4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Patient_4319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353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Patient_950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Patient_1422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335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Patient_762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96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4926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Patient_4926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79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3349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Patient_3349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59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Patient_2416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320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Patient_111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58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Patient_949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62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2447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Patient_2447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040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058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8C03F-294F-704E-90C0-BB6F0EC17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88E5-8D62-7913-BB8D-471C8861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pPr algn="ctr"/>
            <a:r>
              <a:rPr lang="en-US" dirty="0"/>
              <a:t>Total cases​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56B9E7-27A9-EE80-EBDB-50D2865F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94C1E9B4-4B68-A5A6-62BD-7F47FA8335A7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921183518"/>
              </p:ext>
            </p:extLst>
          </p:nvPr>
        </p:nvGraphicFramePr>
        <p:xfrm>
          <a:off x="2791838" y="2003898"/>
          <a:ext cx="6595352" cy="347277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297676">
                  <a:extLst>
                    <a:ext uri="{9D8B030D-6E8A-4147-A177-3AD203B41FA5}">
                      <a16:colId xmlns:a16="http://schemas.microsoft.com/office/drawing/2014/main" val="2526092354"/>
                    </a:ext>
                  </a:extLst>
                </a:gridCol>
                <a:gridCol w="3297676">
                  <a:extLst>
                    <a:ext uri="{9D8B030D-6E8A-4147-A177-3AD203B41FA5}">
                      <a16:colId xmlns:a16="http://schemas.microsoft.com/office/drawing/2014/main" val="895642623"/>
                    </a:ext>
                  </a:extLst>
                </a:gridCol>
              </a:tblGrid>
              <a:tr h="578796">
                <a:tc>
                  <a:txBody>
                    <a:bodyPr/>
                    <a:lstStyle/>
                    <a:p>
                      <a:r>
                        <a:rPr lang="en-US" dirty="0"/>
                        <a:t>Diagnosis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cases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18762"/>
                  </a:ext>
                </a:extLst>
              </a:tr>
              <a:tr h="578796">
                <a:tc>
                  <a:txBody>
                    <a:bodyPr/>
                    <a:lstStyle/>
                    <a:p>
                      <a:r>
                        <a:rPr lang="en-IN" dirty="0"/>
                        <a:t>Migraine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3050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193974"/>
                  </a:ext>
                </a:extLst>
              </a:tr>
              <a:tr h="578796">
                <a:tc>
                  <a:txBody>
                    <a:bodyPr/>
                    <a:lstStyle/>
                    <a:p>
                      <a:r>
                        <a:rPr lang="en-IN"/>
                        <a:t>Flu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3019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878706"/>
                  </a:ext>
                </a:extLst>
              </a:tr>
              <a:tr h="578796">
                <a:tc>
                  <a:txBody>
                    <a:bodyPr/>
                    <a:lstStyle/>
                    <a:p>
                      <a:r>
                        <a:rPr lang="en-IN"/>
                        <a:t>Fracture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062770"/>
                  </a:ext>
                </a:extLst>
              </a:tr>
              <a:tr h="578796">
                <a:tc>
                  <a:txBody>
                    <a:bodyPr/>
                    <a:lstStyle/>
                    <a:p>
                      <a:r>
                        <a:rPr lang="en-IN"/>
                        <a:t>Diabetes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2973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931386"/>
                  </a:ext>
                </a:extLst>
              </a:tr>
              <a:tr h="578796">
                <a:tc>
                  <a:txBody>
                    <a:bodyPr/>
                    <a:lstStyle/>
                    <a:p>
                      <a:r>
                        <a:rPr lang="en-IN"/>
                        <a:t>Hypertension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2954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852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321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1660435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F18B62D3-7F5F-FD4C-EDEE-E836D6E64E74}"/>
              </a:ext>
            </a:extLst>
          </p:cNvPr>
          <p:cNvSpPr txBox="1">
            <a:spLocks/>
          </p:cNvSpPr>
          <p:nvPr/>
        </p:nvSpPr>
        <p:spPr>
          <a:xfrm>
            <a:off x="4833694" y="1979047"/>
            <a:ext cx="6594768" cy="176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64F025E-3DDE-45D6-D2F6-3154C4DEA1BD}"/>
              </a:ext>
            </a:extLst>
          </p:cNvPr>
          <p:cNvSpPr txBox="1">
            <a:spLocks/>
          </p:cNvSpPr>
          <p:nvPr/>
        </p:nvSpPr>
        <p:spPr>
          <a:xfrm>
            <a:off x="4818500" y="1527243"/>
            <a:ext cx="6594768" cy="4531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query joins the </a:t>
            </a:r>
            <a:r>
              <a:rPr lang="en-US" dirty="0" err="1">
                <a:solidFill>
                  <a:schemeClr val="bg1"/>
                </a:solidFill>
              </a:rPr>
              <a:t>appointments,patients,and</a:t>
            </a:r>
            <a:r>
              <a:rPr lang="en-US" dirty="0">
                <a:solidFill>
                  <a:schemeClr val="bg1"/>
                </a:solidFill>
              </a:rPr>
              <a:t> doctors  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retrieve only the appointments that are marked as completed.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074407-5382-287F-9EE4-82639A7062A0}"/>
              </a:ext>
            </a:extLst>
          </p:cNvPr>
          <p:cNvSpPr txBox="1">
            <a:spLocks/>
          </p:cNvSpPr>
          <p:nvPr/>
        </p:nvSpPr>
        <p:spPr>
          <a:xfrm>
            <a:off x="4833694" y="1790565"/>
            <a:ext cx="6594768" cy="176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8B76F-76E8-ECB9-2012-3637A4C560DD}"/>
              </a:ext>
            </a:extLst>
          </p:cNvPr>
          <p:cNvSpPr txBox="1">
            <a:spLocks/>
          </p:cNvSpPr>
          <p:nvPr/>
        </p:nvSpPr>
        <p:spPr>
          <a:xfrm>
            <a:off x="4818500" y="439286"/>
            <a:ext cx="6594768" cy="832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2">
                    <a:lumMod val="50000"/>
                  </a:schemeClr>
                </a:solidFill>
              </a:rPr>
              <a:t>EXPLANATION: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1F9C6C-B66D-16AE-9A78-93D5B568678E}"/>
              </a:ext>
            </a:extLst>
          </p:cNvPr>
          <p:cNvSpPr txBox="1">
            <a:spLocks/>
          </p:cNvSpPr>
          <p:nvPr/>
        </p:nvSpPr>
        <p:spPr>
          <a:xfrm>
            <a:off x="432973" y="358878"/>
            <a:ext cx="7189823" cy="9257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Inner-join</a:t>
            </a:r>
          </a:p>
          <a:p>
            <a:pPr algn="ctr"/>
            <a:endParaRPr lang="en-US" sz="16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C2954A-D45F-8A35-A2B5-5D1C93BEA740}"/>
              </a:ext>
            </a:extLst>
          </p:cNvPr>
          <p:cNvSpPr txBox="1">
            <a:spLocks/>
          </p:cNvSpPr>
          <p:nvPr/>
        </p:nvSpPr>
        <p:spPr>
          <a:xfrm>
            <a:off x="544734" y="1396181"/>
            <a:ext cx="6927782" cy="5102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C63110-F99B-5FE1-92D0-2695FCAD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4" y="1268882"/>
            <a:ext cx="7078063" cy="5068007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33D883E-E6CE-711B-65CA-121546555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686445"/>
              </p:ext>
            </p:extLst>
          </p:nvPr>
        </p:nvGraphicFramePr>
        <p:xfrm>
          <a:off x="8167992" y="264656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685" progId="Package">
                  <p:embed/>
                </p:oleObj>
              </mc:Choice>
              <mc:Fallback>
                <p:oleObj name="Packager Shell Object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67992" y="264656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0277-857C-CB00-0016-66C06E10A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354B-AB0B-E203-ED1C-EF6150004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Task - 2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B8B93E55-D6EC-F6C4-F4CC-3091E19D42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269DDA5-E3FB-9767-8A8C-69896E65E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B9171C-769E-C5BF-08F6-5B2C8905A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3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1770434"/>
            <a:ext cx="7615274" cy="2879387"/>
          </a:xfrm>
        </p:spPr>
        <p:txBody>
          <a:bodyPr>
            <a:normAutofit/>
          </a:bodyPr>
          <a:lstStyle/>
          <a:p>
            <a:r>
              <a:rPr lang="en-US" sz="2400" dirty="0"/>
              <a:t>Here identifies patients who have never scheduled</a:t>
            </a:r>
          </a:p>
          <a:p>
            <a:pPr marL="0" indent="0">
              <a:buNone/>
            </a:pPr>
            <a:r>
              <a:rPr lang="en-US" sz="2400" dirty="0"/>
              <a:t>    or attended any appointment by using left join.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And Filtering Null values from the appointment</a:t>
            </a:r>
          </a:p>
          <a:p>
            <a:pPr marL="0" indent="0">
              <a:buNone/>
            </a:pPr>
            <a:r>
              <a:rPr lang="en-US" sz="2400" dirty="0"/>
              <a:t>    table.</a:t>
            </a:r>
          </a:p>
          <a:p>
            <a:endParaRPr lang="en-US" sz="24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ECCC7E-5C24-BF5A-A9D8-AAB28535B487}"/>
              </a:ext>
            </a:extLst>
          </p:cNvPr>
          <p:cNvSpPr txBox="1">
            <a:spLocks/>
          </p:cNvSpPr>
          <p:nvPr/>
        </p:nvSpPr>
        <p:spPr>
          <a:xfrm>
            <a:off x="3803953" y="700317"/>
            <a:ext cx="6594768" cy="863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>
                <a:solidFill>
                  <a:schemeClr val="tx2">
                    <a:lumMod val="50000"/>
                  </a:schemeClr>
                </a:solidFill>
              </a:rPr>
              <a:t>EXPLANATION:</a:t>
            </a:r>
            <a:endParaRPr lang="en-US" sz="3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DA662-314B-6C22-45F4-034675156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67575-4F8B-500C-C1FE-501763CC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BD3DE71-33A0-441B-4476-1B792D2B3EB8}"/>
              </a:ext>
            </a:extLst>
          </p:cNvPr>
          <p:cNvSpPr txBox="1">
            <a:spLocks/>
          </p:cNvSpPr>
          <p:nvPr/>
        </p:nvSpPr>
        <p:spPr>
          <a:xfrm>
            <a:off x="432973" y="358878"/>
            <a:ext cx="7189823" cy="9257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left-join </a:t>
            </a:r>
          </a:p>
          <a:p>
            <a:pPr algn="ctr"/>
            <a:endParaRPr lang="en-US" sz="16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614E9B8-831D-20E0-E1E1-9D0DD4BFA0E6}"/>
              </a:ext>
            </a:extLst>
          </p:cNvPr>
          <p:cNvSpPr txBox="1">
            <a:spLocks/>
          </p:cNvSpPr>
          <p:nvPr/>
        </p:nvSpPr>
        <p:spPr>
          <a:xfrm>
            <a:off x="544734" y="1396181"/>
            <a:ext cx="6927782" cy="5102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C33F1-B609-8206-BB91-6741C6F4C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62" y="1396181"/>
            <a:ext cx="6992326" cy="495889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E5364BD-E7A0-F451-5217-90F528FD5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513001"/>
              </p:ext>
            </p:extLst>
          </p:nvPr>
        </p:nvGraphicFramePr>
        <p:xfrm>
          <a:off x="8205014" y="264656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685" progId="Package">
                  <p:embed/>
                </p:oleObj>
              </mc:Choice>
              <mc:Fallback>
                <p:oleObj name="Packager Shell Object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5014" y="264656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240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DDE4-EDF1-E188-7BDF-2639544B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B963-DCAC-0B2C-02B3-E71172D83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Task - 3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5B410383-8D7F-5FBD-7D97-6123E2F2D5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5696145C-2D6C-4619-8D11-7A3390A9F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B9FCF3-1E06-E294-EEA1-F813666BE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5362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295</TotalTime>
  <Words>724</Words>
  <Application>Microsoft Office PowerPoint</Application>
  <PresentationFormat>Widescreen</PresentationFormat>
  <Paragraphs>268</Paragraphs>
  <Slides>36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Avenir Next LT Pro</vt:lpstr>
      <vt:lpstr>Calibri</vt:lpstr>
      <vt:lpstr>Custom</vt:lpstr>
      <vt:lpstr>Package</vt:lpstr>
      <vt:lpstr>Packager Shell Object</vt:lpstr>
      <vt:lpstr>Health-care analytics</vt:lpstr>
      <vt:lpstr>Agenda</vt:lpstr>
      <vt:lpstr>Task - 1</vt:lpstr>
      <vt:lpstr> </vt:lpstr>
      <vt:lpstr>PowerPoint Presentation</vt:lpstr>
      <vt:lpstr>Task - 2</vt:lpstr>
      <vt:lpstr>PowerPoint Presentation</vt:lpstr>
      <vt:lpstr>PowerPoint Presentation</vt:lpstr>
      <vt:lpstr>Task - 3</vt:lpstr>
      <vt:lpstr>PowerPoint Presentation</vt:lpstr>
      <vt:lpstr>PowerPoint Presentation</vt:lpstr>
      <vt:lpstr>Task - 4</vt:lpstr>
      <vt:lpstr>PowerPoint Presentation</vt:lpstr>
      <vt:lpstr>PowerPoint Presentation</vt:lpstr>
      <vt:lpstr>Task - 5</vt:lpstr>
      <vt:lpstr>PowerPoint Presentation</vt:lpstr>
      <vt:lpstr>PowerPoint Presentation</vt:lpstr>
      <vt:lpstr>Task - 6</vt:lpstr>
      <vt:lpstr>PowerPoint Presentation</vt:lpstr>
      <vt:lpstr>PowerPoint Presentation</vt:lpstr>
      <vt:lpstr>Task - 7</vt:lpstr>
      <vt:lpstr>PowerPoint Presentation</vt:lpstr>
      <vt:lpstr>PowerPoint Presentation</vt:lpstr>
      <vt:lpstr>Task - 8</vt:lpstr>
      <vt:lpstr>PowerPoint Presentation</vt:lpstr>
      <vt:lpstr>PowerPoint Presentation</vt:lpstr>
      <vt:lpstr>Task - 9</vt:lpstr>
      <vt:lpstr>PowerPoint Presentation</vt:lpstr>
      <vt:lpstr>PowerPoint Presentation</vt:lpstr>
      <vt:lpstr>Task - 10</vt:lpstr>
      <vt:lpstr>PowerPoint Presentation</vt:lpstr>
      <vt:lpstr>PowerPoint Presentation</vt:lpstr>
      <vt:lpstr>Top 10 doctors​</vt:lpstr>
      <vt:lpstr>Top 10 patients​</vt:lpstr>
      <vt:lpstr>Total cases​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sujith c</dc:creator>
  <cp:lastModifiedBy>sujith c</cp:lastModifiedBy>
  <cp:revision>4</cp:revision>
  <dcterms:created xsi:type="dcterms:W3CDTF">2025-04-08T12:58:54Z</dcterms:created>
  <dcterms:modified xsi:type="dcterms:W3CDTF">2025-04-09T11:04:05Z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